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B48"/>
    <a:srgbClr val="FA4616"/>
    <a:srgbClr val="FF820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57" d="100"/>
          <a:sy n="57" d="100"/>
        </p:scale>
        <p:origin x="9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F544-EB02-1740-947D-D34BAF13F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AC28-511D-DF47-A7CF-417755D040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1756" y="568713"/>
            <a:ext cx="9574019" cy="1347788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Gotham Bold" panose="02000504050000020004" pitchFamily="2" charset="0"/>
              </a:rPr>
              <a:t>PAY your Membership, Seminar fees and  </a:t>
            </a:r>
            <a:r>
              <a:rPr lang="en-US" sz="5400" b="1" dirty="0" err="1">
                <a:solidFill>
                  <a:schemeClr val="bg1"/>
                </a:solidFill>
                <a:latin typeface="Gotham Bold" panose="02000504050000020004" pitchFamily="2" charset="0"/>
              </a:rPr>
              <a:t>etc</a:t>
            </a:r>
            <a:r>
              <a:rPr lang="en-US" sz="5400" b="1" dirty="0">
                <a:solidFill>
                  <a:schemeClr val="bg1"/>
                </a:solidFill>
                <a:latin typeface="Gotham Bold" panose="02000504050000020004" pitchFamily="2" charset="0"/>
              </a:rPr>
              <a:t>… thru </a:t>
            </a:r>
            <a:r>
              <a:rPr lang="en-US" sz="5400" b="1" dirty="0">
                <a:solidFill>
                  <a:srgbClr val="F7931E"/>
                </a:solidFill>
                <a:latin typeface="Gotham Bold" panose="02000504050000020004" pitchFamily="2" charset="0"/>
              </a:rPr>
              <a:t>UNIONBANK!</a:t>
            </a:r>
            <a:endParaRPr lang="en-US" sz="5400" b="1" dirty="0">
              <a:solidFill>
                <a:srgbClr val="F7931E"/>
              </a:solidFill>
              <a:latin typeface="Gotham Bold" panose="02000504050000020004" pitchFamily="2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5457824" y="2440784"/>
            <a:ext cx="6457951" cy="971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Gotham Book" panose="02000504050000020004" pitchFamily="2" charset="0"/>
              </a:rPr>
              <a:t>You may now pay your Membership, seminar fee, </a:t>
            </a:r>
            <a:r>
              <a:rPr lang="en-US" sz="1600" dirty="0" err="1">
                <a:solidFill>
                  <a:schemeClr val="bg1"/>
                </a:solidFill>
                <a:latin typeface="Gotham Book" panose="02000504050000020004" pitchFamily="2" charset="0"/>
              </a:rPr>
              <a:t>etc</a:t>
            </a:r>
            <a:r>
              <a:rPr lang="en-US" sz="1600" dirty="0">
                <a:solidFill>
                  <a:schemeClr val="bg1"/>
                </a:solidFill>
                <a:latin typeface="Gotham Book" panose="02000504050000020004" pitchFamily="2" charset="0"/>
              </a:rPr>
              <a:t> … over-the-counter by going to the nearest </a:t>
            </a:r>
            <a:r>
              <a:rPr lang="en-US" sz="1600" b="1" dirty="0" err="1">
                <a:solidFill>
                  <a:schemeClr val="bg1"/>
                </a:solidFill>
                <a:latin typeface="Gotham Book" panose="02000504050000020004" pitchFamily="2" charset="0"/>
              </a:rPr>
              <a:t>UnionBank</a:t>
            </a:r>
            <a:r>
              <a:rPr lang="en-US" sz="1600" b="1" dirty="0">
                <a:solidFill>
                  <a:schemeClr val="bg1"/>
                </a:solidFill>
                <a:latin typeface="Gotham Book" panose="02000504050000020004" pitchFamily="2" charset="0"/>
              </a:rPr>
              <a:t> Branch</a:t>
            </a:r>
            <a:r>
              <a:rPr lang="en-US" sz="1600" dirty="0">
                <a:solidFill>
                  <a:schemeClr val="bg1"/>
                </a:solidFill>
                <a:latin typeface="Gotham Book" panose="02000504050000020004" pitchFamily="2" charset="0"/>
              </a:rPr>
              <a:t> or via </a:t>
            </a:r>
            <a:r>
              <a:rPr lang="en-US" sz="1600" b="1" dirty="0" err="1">
                <a:solidFill>
                  <a:schemeClr val="bg1"/>
                </a:solidFill>
                <a:latin typeface="Gotham Book" panose="02000504050000020004" pitchFamily="2" charset="0"/>
              </a:rPr>
              <a:t>UnionBank</a:t>
            </a:r>
            <a:r>
              <a:rPr lang="en-US" sz="1600" b="1" dirty="0">
                <a:solidFill>
                  <a:schemeClr val="bg1"/>
                </a:solidFill>
                <a:latin typeface="Gotham Book" panose="02000504050000020004" pitchFamily="2" charset="0"/>
              </a:rPr>
              <a:t> Online! </a:t>
            </a:r>
            <a:endParaRPr lang="en-US" sz="1600" b="1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457824" y="3509963"/>
            <a:ext cx="6457951" cy="1347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bg1"/>
                </a:solidFill>
                <a:latin typeface="Gotham Book" panose="02000504050000020004" pitchFamily="2" charset="0"/>
              </a:rPr>
              <a:t>REQUIRED REFERENCES</a:t>
            </a:r>
            <a:endParaRPr lang="en-US" sz="2000" b="1" dirty="0">
              <a:solidFill>
                <a:schemeClr val="bg1"/>
              </a:solidFill>
              <a:latin typeface="Gotham Book" panose="02000504050000020004" pitchFamily="2" charset="0"/>
            </a:endParaRPr>
          </a:p>
          <a:p>
            <a:pPr algn="r"/>
            <a:endParaRPr lang="en-US" sz="1400" b="1" dirty="0">
              <a:solidFill>
                <a:schemeClr val="bg1"/>
              </a:solidFill>
              <a:latin typeface="Gotham Book" panose="02000504050000020004" pitchFamily="2" charset="0"/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Gotham Book" panose="02000504050000020004" pitchFamily="2" charset="0"/>
              </a:rPr>
              <a:t>Name of Member  1-30 Mandatory</a:t>
            </a:r>
            <a:endParaRPr lang="en-US" sz="1400" b="1" dirty="0">
              <a:solidFill>
                <a:schemeClr val="bg1"/>
              </a:solidFill>
              <a:latin typeface="Gotham Book" panose="02000504050000020004" pitchFamily="2" charset="0"/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Gotham Book" panose="02000504050000020004" pitchFamily="2" charset="0"/>
              </a:rPr>
              <a:t>Purpose of Payment 5-20 Mandatory </a:t>
            </a:r>
            <a:endParaRPr lang="en-US" sz="1400" b="1" dirty="0">
              <a:solidFill>
                <a:schemeClr val="bg1"/>
              </a:solidFill>
              <a:latin typeface="Gotham Book" panose="02000504050000020004" pitchFamily="2" charset="0"/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Gotham Book" panose="02000504050000020004" pitchFamily="2" charset="0"/>
              </a:rPr>
              <a:t>CPA Number 2-10 Mandatory</a:t>
            </a:r>
            <a:endParaRPr lang="en-US" sz="1400" b="1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35118" y="880653"/>
            <a:ext cx="740980" cy="740980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35118" y="1760651"/>
            <a:ext cx="740980" cy="740980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135118" y="2640649"/>
            <a:ext cx="740980" cy="740980"/>
          </a:xfrm>
          <a:prstGeom prst="rect">
            <a:avLst/>
          </a:prstGeom>
          <a:solidFill>
            <a:srgbClr val="FA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135118" y="3520647"/>
            <a:ext cx="740980" cy="740980"/>
          </a:xfrm>
          <a:prstGeom prst="rect">
            <a:avLst/>
          </a:prstGeom>
          <a:solidFill>
            <a:srgbClr val="4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947" y="4994057"/>
            <a:ext cx="1445828" cy="1445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75" y="0"/>
            <a:ext cx="12478215" cy="6858000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065" y="168275"/>
            <a:ext cx="5673725" cy="626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442" y="1060714"/>
            <a:ext cx="24392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PICPA CEBU CHAPTER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1241" y="1567204"/>
            <a:ext cx="24392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dirty="0"/>
              <a:t>JUAN DELA CRUZ</a:t>
            </a:r>
            <a:endParaRPr lang="en-SG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1258" y="2007130"/>
            <a:ext cx="55235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dirty="0"/>
              <a:t>JUAN DELA CRUZ</a:t>
            </a:r>
            <a:r>
              <a:rPr lang="en-US" dirty="0"/>
              <a:t> / SEMINAR 12-13-19 / 1234567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075" y="530352"/>
            <a:ext cx="25201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2"/>
                </a:solidFill>
              </a:rPr>
              <a:t>Over the Counter(OTC)</a:t>
            </a:r>
            <a:endParaRPr lang="en-US" b="1" u="sng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" y="922020"/>
            <a:ext cx="6025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Pay thru any </a:t>
            </a:r>
            <a:r>
              <a:rPr lang="en-US" b="1" dirty="0" err="1">
                <a:solidFill>
                  <a:schemeClr val="bg2"/>
                </a:solidFill>
              </a:rPr>
              <a:t>Unionbank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branchand</a:t>
            </a:r>
            <a:r>
              <a:rPr lang="en-US" b="1" dirty="0">
                <a:solidFill>
                  <a:schemeClr val="bg2"/>
                </a:solidFill>
              </a:rPr>
              <a:t> fill up Bills Payment Slip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2375535"/>
            <a:ext cx="58693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b="1" u="sng" dirty="0">
                <a:solidFill>
                  <a:schemeClr val="bg2"/>
                </a:solidFill>
              </a:rPr>
              <a:t>Required References: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Name of Member         1-99 </a:t>
            </a:r>
            <a:r>
              <a:rPr lang="en-SG" altLang="en-US" b="1" dirty="0">
                <a:solidFill>
                  <a:schemeClr val="bg2"/>
                </a:solidFill>
              </a:rPr>
              <a:t>(Alpha-Numeric Characters)</a:t>
            </a: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Purpose of Payment     1-80 </a:t>
            </a:r>
            <a:r>
              <a:rPr lang="en-SG" altLang="en-US" b="1" dirty="0">
                <a:solidFill>
                  <a:schemeClr val="bg2"/>
                </a:solidFill>
                <a:sym typeface="+mn-ea"/>
              </a:rPr>
              <a:t>(Alpha-Numeric Characters)</a:t>
            </a: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CPA Number                   1-70 </a:t>
            </a:r>
            <a:r>
              <a:rPr lang="en-SG" altLang="en-US" b="1" dirty="0">
                <a:solidFill>
                  <a:schemeClr val="bg2"/>
                </a:solidFill>
                <a:sym typeface="+mn-ea"/>
              </a:rPr>
              <a:t>(Alpha-Numeric Characters)</a:t>
            </a:r>
            <a:r>
              <a:rPr lang="en-US" b="1" dirty="0">
                <a:solidFill>
                  <a:schemeClr val="bg2"/>
                </a:solidFill>
              </a:rPr>
              <a:t>       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478215" cy="6858000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8535" y="448310"/>
            <a:ext cx="43421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Tx/>
              <a:buNone/>
            </a:pPr>
            <a:r>
              <a:rPr lang="en-SG" b="1" dirty="0">
                <a:solidFill>
                  <a:schemeClr val="bg2"/>
                </a:solidFill>
              </a:rPr>
              <a:t>Login to UnionBank via: </a:t>
            </a:r>
            <a:endParaRPr lang="en-SG" b="1" dirty="0">
              <a:solidFill>
                <a:schemeClr val="bg2"/>
              </a:solidFill>
            </a:endParaRPr>
          </a:p>
          <a:p>
            <a:pPr indent="0">
              <a:buFontTx/>
              <a:buNone/>
            </a:pPr>
            <a:endParaRPr lang="en-SG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>
                <a:solidFill>
                  <a:schemeClr val="bg2"/>
                </a:solidFill>
              </a:rPr>
              <a:t>Personal Banking Online </a:t>
            </a:r>
            <a:endParaRPr lang="en-SG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>
                <a:solidFill>
                  <a:schemeClr val="bg2"/>
                </a:solidFill>
              </a:rPr>
              <a:t>Business Banking Online (The Portal) </a:t>
            </a:r>
            <a:endParaRPr lang="en-SG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>
                <a:solidFill>
                  <a:schemeClr val="bg2"/>
                </a:solidFill>
              </a:rPr>
              <a:t>UnionBank Mobile App </a:t>
            </a: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76340" y="448310"/>
            <a:ext cx="4951095" cy="29387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340" y="3677920"/>
            <a:ext cx="4951730" cy="287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291080"/>
            <a:ext cx="2054860" cy="4260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478215" cy="6858000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2445" y="768985"/>
            <a:ext cx="4791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Tx/>
              <a:buNone/>
            </a:pPr>
            <a:r>
              <a:rPr lang="en-SG" b="1" u="sng" dirty="0">
                <a:solidFill>
                  <a:schemeClr val="bg2"/>
                </a:solidFill>
              </a:rPr>
              <a:t>Search PICPA CEBU CHAPTER in the Biller List</a:t>
            </a:r>
            <a:endParaRPr lang="en-US" b="1" u="sng" dirty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endParaRPr lang="en-US" b="1" u="sng" dirty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endParaRPr lang="en-US" b="1" u="sng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045" y="675640"/>
            <a:ext cx="5741035" cy="2275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45" y="3418840"/>
            <a:ext cx="5792470" cy="2524125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512445" y="3358515"/>
            <a:ext cx="47917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Tx/>
              <a:buNone/>
            </a:pPr>
            <a:r>
              <a:rPr lang="en-SG" altLang="en-US" b="1" u="sng" dirty="0">
                <a:solidFill>
                  <a:schemeClr val="bg2"/>
                </a:solidFill>
              </a:rPr>
              <a:t>Enter the the required information:</a:t>
            </a:r>
            <a:endParaRPr lang="en-SG" alt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en-US" dirty="0">
                <a:solidFill>
                  <a:schemeClr val="bg2"/>
                </a:solidFill>
              </a:rPr>
              <a:t>NAME OF MEMBER</a:t>
            </a:r>
            <a:endParaRPr lang="en-SG" alt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en-US" dirty="0">
                <a:solidFill>
                  <a:schemeClr val="bg2"/>
                </a:solidFill>
              </a:rPr>
              <a:t>PURPOSE OF PAYMENT</a:t>
            </a:r>
            <a:endParaRPr lang="en-SG" alt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en-US" dirty="0">
                <a:solidFill>
                  <a:schemeClr val="bg2"/>
                </a:solidFill>
              </a:rPr>
              <a:t>CPA NUMBER (</a:t>
            </a:r>
            <a:r>
              <a:rPr lang="en-SG" altLang="en-US" i="1" dirty="0">
                <a:solidFill>
                  <a:schemeClr val="bg2"/>
                </a:solidFill>
                <a:sym typeface="+mn-ea"/>
              </a:rPr>
              <a:t>Please fill out NA or Not Applicable to those who don't have CPA numbers)</a:t>
            </a:r>
            <a:endParaRPr lang="en-US" i="1" dirty="0">
              <a:solidFill>
                <a:schemeClr val="bg2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b="1" i="1" dirty="0">
              <a:solidFill>
                <a:schemeClr val="bg2"/>
              </a:solidFill>
            </a:endParaRPr>
          </a:p>
          <a:p>
            <a:pPr indent="0">
              <a:buFontTx/>
              <a:buNone/>
            </a:pPr>
            <a:r>
              <a:rPr lang="en-SG" altLang="en-US" b="1" u="sng" dirty="0">
                <a:solidFill>
                  <a:schemeClr val="bg2"/>
                </a:solidFill>
              </a:rPr>
              <a:t>Click Next and Confirm Payment</a:t>
            </a:r>
            <a:endParaRPr lang="en-SG" altLang="en-US" b="1" u="sng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WPS Presentation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Gotham Bold</vt:lpstr>
      <vt:lpstr>Centaur</vt:lpstr>
      <vt:lpstr>Gotham Book</vt:lpstr>
      <vt:lpstr>Calibri</vt:lpstr>
      <vt:lpstr>Microsoft YaHei</vt:lpstr>
      <vt:lpstr>Arial Unicode MS</vt:lpstr>
      <vt:lpstr>Calibri Light</vt:lpstr>
      <vt:lpstr>Office Theme</vt:lpstr>
      <vt:lpstr>1_Office Theme</vt:lpstr>
      <vt:lpstr>PAY your Membership, Seminar fees and  etc… thru UNIONBANK!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YOUR TUITION AT UNIONBANK!</dc:title>
  <dc:creator>Kevin Lawrence James N. Villacrucis</dc:creator>
  <cp:lastModifiedBy>Christopher</cp:lastModifiedBy>
  <cp:revision>15</cp:revision>
  <dcterms:created xsi:type="dcterms:W3CDTF">2019-07-03T08:23:00Z</dcterms:created>
  <dcterms:modified xsi:type="dcterms:W3CDTF">2019-12-11T07:11:46Z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